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Introduce: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you are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Position on the team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you joined the team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that business</a:t>
            </a:r>
          </a:p>
        </p:txBody>
      </p:sp>
      <p:sp>
        <p:nvSpPr>
          <p:cNvPr id="216" name="Shape 216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them the documents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thank you</a:t>
            </a:r>
          </a:p>
        </p:txBody>
      </p:sp>
      <p:sp>
        <p:nvSpPr>
          <p:cNvPr id="318" name="Shape 31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FIRST?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is all about “Making STEM fun”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people should look up to engineers just like athletes and stars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Dean Kamen and Woody Flowers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Sports model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 levels:</a:t>
            </a:r>
          </a:p>
          <a:p>
            <a:pPr indent="-171450" lvl="1" marL="6286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FRC</a:t>
            </a:r>
          </a:p>
          <a:p>
            <a:pPr indent="-171450" lvl="1" marL="6286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FTC</a:t>
            </a:r>
          </a:p>
          <a:p>
            <a:pPr indent="-171450" lvl="1" marL="6286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FLL</a:t>
            </a:r>
          </a:p>
          <a:p>
            <a:pPr indent="-171450" lvl="1" marL="6286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Jr. FLL</a:t>
            </a:r>
          </a:p>
        </p:txBody>
      </p:sp>
      <p:sp>
        <p:nvSpPr>
          <p:cNvPr id="222" name="Shape 222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students get out of STEM?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their passion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real world skills like CAD, building, wiring, programing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work on another part of the team, show that it’s more than robots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 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robotics builds (don’t just list them)</a:t>
            </a:r>
          </a:p>
          <a:p>
            <a:pPr indent="-171450" lvl="1" marL="6286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 confidence</a:t>
            </a:r>
          </a:p>
          <a:p>
            <a:pPr indent="-171450" lvl="1" marL="6286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</a:t>
            </a:r>
          </a:p>
          <a:p>
            <a:pPr indent="-171450" lvl="1" marL="6286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Teamwork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Skunkworks?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a story about the team history (where we got our name, what it means)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of over 150 team in Washington state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Been a team for 10 years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we did last year?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Won all 3 district events we went to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Chairman’s award at district and district championship level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Competed for Chairman’s at Worlds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Semi-finals at worlds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Winner from our field won Einstien’s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about the District model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is a sports model</a:t>
            </a:r>
          </a:p>
        </p:txBody>
      </p:sp>
      <p:sp>
        <p:nvSpPr>
          <p:cNvPr id="266" name="Shape 266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Robotics is about more than just building robots: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community outreach?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business outreach?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our VEX team?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we do in the pre-season?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we do in the post-season?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about robotics being very expensive: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2 robots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Running a rookie team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 field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Hotels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Airline flights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Shop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can see, robotics is very expensive and we can’t do what we do without support of our sponsors. Sponsors are vital to: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Robot Construction (talk more)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 field (talk more)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Travel Expenses (talk more)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Outreach Opportunties (talk more)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Here’s how sponsors help us: (EXPLAIN THESE, DON’T JUST LIST THEM)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Mentoring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Monetary support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In-kind services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internships</a:t>
            </a:r>
          </a:p>
        </p:txBody>
      </p:sp>
      <p:sp>
        <p:nvSpPr>
          <p:cNvPr id="310" name="Shape 310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hape 16"/>
          <p:cNvGrpSpPr/>
          <p:nvPr/>
        </p:nvGrpSpPr>
        <p:grpSpPr>
          <a:xfrm>
            <a:off x="-230415" y="0"/>
            <a:ext cx="12652831" cy="7082971"/>
            <a:chOff x="-236765" y="7258"/>
            <a:chExt cx="12652831" cy="7082971"/>
          </a:xfrm>
        </p:grpSpPr>
        <p:pic>
          <p:nvPicPr>
            <p:cNvPr id="17" name="Shape 17"/>
            <p:cNvPicPr preferRelativeResize="0"/>
            <p:nvPr/>
          </p:nvPicPr>
          <p:blipFill rotWithShape="1">
            <a:blip r:embed="rId2">
              <a:alphaModFix/>
            </a:blip>
            <a:srcRect b="15756" l="0" r="0" t="0"/>
            <a:stretch/>
          </p:blipFill>
          <p:spPr>
            <a:xfrm>
              <a:off x="-4536" y="7258"/>
              <a:ext cx="12192000" cy="70829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sp>
          <p:nvSpPr>
            <p:cNvPr id="18" name="Shape 18"/>
            <p:cNvSpPr/>
            <p:nvPr/>
          </p:nvSpPr>
          <p:spPr>
            <a:xfrm>
              <a:off x="-4536" y="7258"/>
              <a:ext cx="12192000" cy="708297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 rot="-5400000">
              <a:off x="10155463" y="4826001"/>
              <a:ext cx="2046514" cy="2046514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 rot="5400000">
              <a:off x="-8165" y="8620"/>
              <a:ext cx="2046514" cy="2046514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-236765" y="8619"/>
              <a:ext cx="2926443" cy="2857955"/>
            </a:xfrm>
            <a:prstGeom prst="diagStripe">
              <a:avLst>
                <a:gd fmla="val 85094" name="adj"/>
              </a:avLst>
            </a:prstGeom>
            <a:solidFill>
              <a:srgbClr val="232323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 rot="10800000">
              <a:off x="9489621" y="4021819"/>
              <a:ext cx="2926443" cy="2857955"/>
            </a:xfrm>
            <a:prstGeom prst="diagStripe">
              <a:avLst>
                <a:gd fmla="val 85094" name="adj"/>
              </a:avLst>
            </a:prstGeom>
            <a:solidFill>
              <a:srgbClr val="232323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Shape 23"/>
          <p:cNvSpPr/>
          <p:nvPr/>
        </p:nvSpPr>
        <p:spPr>
          <a:xfrm>
            <a:off x="0" y="2715758"/>
            <a:ext cx="12192000" cy="1325562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2715758"/>
            <a:ext cx="823686" cy="13255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11353800" y="2715758"/>
            <a:ext cx="838199" cy="13255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26"/>
          <p:cNvSpPr txBox="1"/>
          <p:nvPr>
            <p:ph type="ctrTitle"/>
          </p:nvPr>
        </p:nvSpPr>
        <p:spPr>
          <a:xfrm>
            <a:off x="1524000" y="2715758"/>
            <a:ext cx="9144000" cy="13142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1524000" y="4158117"/>
            <a:ext cx="9144000" cy="10996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365125"/>
            <a:ext cx="12192000" cy="1325562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11353800" y="365125"/>
            <a:ext cx="838199" cy="13255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0" y="365125"/>
            <a:ext cx="518984" cy="13255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1743078" y="3539920"/>
            <a:ext cx="4453353" cy="967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8724900" y="365126"/>
            <a:ext cx="2628899" cy="5495923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8724899" y="5861050"/>
            <a:ext cx="2628899" cy="9969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8724899" y="0"/>
            <a:ext cx="2628899" cy="3651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1743078" y="2787445"/>
            <a:ext cx="4453353" cy="967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2" name="Shape 152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0" name="Shape 18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365125"/>
            <a:ext cx="12192000" cy="1325562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1353800" y="365125"/>
            <a:ext cx="838199" cy="13255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0" y="365125"/>
            <a:ext cx="518984" cy="13255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2313" y="5990023"/>
            <a:ext cx="4453353" cy="967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6" name="Shape 196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365125"/>
            <a:ext cx="12192000" cy="1325562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11353800" y="365125"/>
            <a:ext cx="838199" cy="13255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0" y="365125"/>
            <a:ext cx="518984" cy="13255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51" name="Shape 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2313" y="5990023"/>
            <a:ext cx="4453353" cy="967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58" name="Shape 58"/>
          <p:cNvSpPr/>
          <p:nvPr/>
        </p:nvSpPr>
        <p:spPr>
          <a:xfrm rot="-5400000">
            <a:off x="10161813" y="4818743"/>
            <a:ext cx="2046514" cy="2046514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/>
          <p:nvPr/>
        </p:nvSpPr>
        <p:spPr>
          <a:xfrm rot="5400000">
            <a:off x="-1815" y="1363"/>
            <a:ext cx="2046514" cy="2046514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-230415" y="1361"/>
            <a:ext cx="2926443" cy="2857955"/>
          </a:xfrm>
          <a:prstGeom prst="diagStripe">
            <a:avLst>
              <a:gd fmla="val 85094" name="adj"/>
            </a:avLst>
          </a:prstGeom>
          <a:solidFill>
            <a:srgbClr val="23232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61"/>
          <p:cNvSpPr/>
          <p:nvPr/>
        </p:nvSpPr>
        <p:spPr>
          <a:xfrm rot="10800000">
            <a:off x="9495971" y="4014560"/>
            <a:ext cx="2926443" cy="2857955"/>
          </a:xfrm>
          <a:prstGeom prst="diagStripe">
            <a:avLst>
              <a:gd fmla="val 85094" name="adj"/>
            </a:avLst>
          </a:prstGeom>
          <a:solidFill>
            <a:srgbClr val="23232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2973" y="-73154"/>
            <a:ext cx="4453353" cy="967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365125"/>
            <a:ext cx="12192000" cy="1325562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11353800" y="365125"/>
            <a:ext cx="838199" cy="13255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0" y="365125"/>
            <a:ext cx="518984" cy="13255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2313" y="5990023"/>
            <a:ext cx="4453353" cy="967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365125"/>
            <a:ext cx="12192000" cy="1325562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11353800" y="365125"/>
            <a:ext cx="838199" cy="13255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0" y="365125"/>
            <a:ext cx="518984" cy="13255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2313" y="5990023"/>
            <a:ext cx="4453353" cy="967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pSp>
        <p:nvGrpSpPr>
          <p:cNvPr id="89" name="Shape 89"/>
          <p:cNvGrpSpPr/>
          <p:nvPr/>
        </p:nvGrpSpPr>
        <p:grpSpPr>
          <a:xfrm>
            <a:off x="-105154" y="0"/>
            <a:ext cx="1114484" cy="1088401"/>
            <a:chOff x="-230415" y="1361"/>
            <a:chExt cx="2926443" cy="2857955"/>
          </a:xfrm>
        </p:grpSpPr>
        <p:sp>
          <p:nvSpPr>
            <p:cNvPr id="90" name="Shape 90"/>
            <p:cNvSpPr/>
            <p:nvPr/>
          </p:nvSpPr>
          <p:spPr>
            <a:xfrm rot="5400000">
              <a:off x="-1815" y="1363"/>
              <a:ext cx="2046514" cy="2046514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-230415" y="1361"/>
              <a:ext cx="2926443" cy="2857955"/>
            </a:xfrm>
            <a:prstGeom prst="diagStripe">
              <a:avLst>
                <a:gd fmla="val 85094" name="adj"/>
              </a:avLst>
            </a:prstGeom>
            <a:solidFill>
              <a:srgbClr val="232323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Shape 92"/>
          <p:cNvGrpSpPr/>
          <p:nvPr/>
        </p:nvGrpSpPr>
        <p:grpSpPr>
          <a:xfrm rot="10800000">
            <a:off x="11165910" y="5812148"/>
            <a:ext cx="1114484" cy="1088401"/>
            <a:chOff x="-230415" y="1361"/>
            <a:chExt cx="2926443" cy="2857955"/>
          </a:xfrm>
        </p:grpSpPr>
        <p:sp>
          <p:nvSpPr>
            <p:cNvPr id="93" name="Shape 93"/>
            <p:cNvSpPr/>
            <p:nvPr/>
          </p:nvSpPr>
          <p:spPr>
            <a:xfrm rot="5400000">
              <a:off x="-1815" y="1363"/>
              <a:ext cx="2046514" cy="2046514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-230415" y="1361"/>
              <a:ext cx="2926443" cy="2857955"/>
            </a:xfrm>
            <a:prstGeom prst="diagStripe">
              <a:avLst>
                <a:gd fmla="val 85094" name="adj"/>
              </a:avLst>
            </a:prstGeom>
            <a:solidFill>
              <a:srgbClr val="232323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5" name="Shape 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97357" y="0"/>
            <a:ext cx="3393598" cy="73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838200" y="457199"/>
            <a:ext cx="3933825" cy="5403851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x="839787" y="457197"/>
            <a:ext cx="3932237" cy="16002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2" type="body"/>
          </p:nvPr>
        </p:nvSpPr>
        <p:spPr>
          <a:xfrm>
            <a:off x="839787" y="2057400"/>
            <a:ext cx="3932237" cy="38036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04" name="Shape 104"/>
          <p:cNvSpPr/>
          <p:nvPr/>
        </p:nvSpPr>
        <p:spPr>
          <a:xfrm>
            <a:off x="838199" y="5861051"/>
            <a:ext cx="3933825" cy="9969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838199" y="0"/>
            <a:ext cx="3933825" cy="4571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2313" y="5990023"/>
            <a:ext cx="4453353" cy="967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838200" y="457199"/>
            <a:ext cx="3933825" cy="5403851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838199" y="5861051"/>
            <a:ext cx="3933825" cy="9969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838199" y="0"/>
            <a:ext cx="3933825" cy="4571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2" name="Shape 112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2313" y="5990023"/>
            <a:ext cx="4453353" cy="967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Relationship Id="rId4" Type="http://schemas.openxmlformats.org/officeDocument/2006/relationships/image" Target="../media/image03.png"/><Relationship Id="rId5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jp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jpg"/><Relationship Id="rId4" Type="http://schemas.openxmlformats.org/officeDocument/2006/relationships/image" Target="../media/image08.jpg"/><Relationship Id="rId5" Type="http://schemas.openxmlformats.org/officeDocument/2006/relationships/image" Target="../media/image06.jpg"/><Relationship Id="rId6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745" y="2552475"/>
            <a:ext cx="10516510" cy="1859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569403"/>
            <a:ext cx="10516510" cy="1847248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/>
          <p:nvPr>
            <p:ph type="ctrTitle"/>
          </p:nvPr>
        </p:nvSpPr>
        <p:spPr>
          <a:xfrm>
            <a:off x="1524000" y="2715758"/>
            <a:ext cx="9144000" cy="13142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t/>
            </a:r>
            <a:endParaRPr b="0" i="0" sz="6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0" y="365125"/>
            <a:ext cx="12192000" cy="13255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1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stands for:</a:t>
            </a:r>
          </a:p>
          <a:p>
            <a:pPr indent="0" lvl="0" marL="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1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</a:p>
          <a:p>
            <a:pPr indent="0" lvl="0" marL="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1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nspiration and </a:t>
            </a:r>
          </a:p>
          <a:p>
            <a:pPr indent="0" lvl="0" marL="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1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ecognition of </a:t>
            </a:r>
          </a:p>
          <a:p>
            <a:pPr indent="0" lvl="0" marL="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1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cience and </a:t>
            </a:r>
          </a:p>
          <a:p>
            <a:pPr indent="0" lvl="0" marL="0" marR="0" rtl="0" algn="l">
              <a:lnSpc>
                <a:spcPct val="90000"/>
              </a:lnSpc>
              <a:spcBef>
                <a:spcPts val="96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1" i="1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echnology</a:t>
            </a:r>
          </a:p>
        </p:txBody>
      </p:sp>
      <p:grpSp>
        <p:nvGrpSpPr>
          <p:cNvPr id="226" name="Shape 226"/>
          <p:cNvGrpSpPr/>
          <p:nvPr/>
        </p:nvGrpSpPr>
        <p:grpSpPr>
          <a:xfrm>
            <a:off x="830484" y="71845"/>
            <a:ext cx="10531029" cy="1912121"/>
            <a:chOff x="353209" y="-86496"/>
            <a:chExt cx="10531029" cy="1912121"/>
          </a:xfrm>
        </p:grpSpPr>
        <p:pic>
          <p:nvPicPr>
            <p:cNvPr id="227" name="Shape 2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80071" y="-86496"/>
              <a:ext cx="8804167" cy="1912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Shape 2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3209" y="389837"/>
              <a:ext cx="2514599" cy="1320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9" name="Shape 2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9209" y="1825625"/>
            <a:ext cx="4819579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11353800" y="365125"/>
            <a:ext cx="838199" cy="13255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0" y="365125"/>
            <a:ext cx="518984" cy="13255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Mission of </a:t>
            </a:r>
            <a:r>
              <a:rPr b="1" i="1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FIRST:</a:t>
            </a:r>
          </a:p>
        </p:txBody>
      </p:sp>
      <p:pic>
        <p:nvPicPr>
          <p:cNvPr id="238" name="Shape 23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2058193"/>
            <a:ext cx="51816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>
            <p:ph idx="1" type="body"/>
          </p:nvPr>
        </p:nvSpPr>
        <p:spPr>
          <a:xfrm>
            <a:off x="518983" y="1825625"/>
            <a:ext cx="550081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Inspiring students to be STEM leaders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real-world skills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 Confidence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Teamwork</a:t>
            </a:r>
          </a:p>
        </p:txBody>
      </p:sp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Skunk Works at a Glance:</a:t>
            </a:r>
          </a:p>
        </p:txBody>
      </p:sp>
      <p:pic>
        <p:nvPicPr>
          <p:cNvPr id="246" name="Shape 2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2296" l="3164" r="10119" t="12436"/>
          <a:stretch/>
        </p:blipFill>
        <p:spPr>
          <a:xfrm>
            <a:off x="415572" y="2247091"/>
            <a:ext cx="6412837" cy="36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 b="7478" l="25893" r="26227" t="6361"/>
          <a:stretch/>
        </p:blipFill>
        <p:spPr>
          <a:xfrm flipH="1">
            <a:off x="9058147" y="2245866"/>
            <a:ext cx="2818291" cy="368779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6828410" y="2244642"/>
            <a:ext cx="2114550" cy="3687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Students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M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entors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Robots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Round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FTC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Team</a:t>
            </a:r>
          </a:p>
        </p:txBody>
      </p:sp>
      <p:sp>
        <p:nvSpPr>
          <p:cNvPr id="249" name="Shape 249"/>
          <p:cNvSpPr/>
          <p:nvPr/>
        </p:nvSpPr>
        <p:spPr>
          <a:xfrm>
            <a:off x="0" y="2088293"/>
            <a:ext cx="12192000" cy="1012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0" y="5990023"/>
            <a:ext cx="12192000" cy="1012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b="8478" l="0" r="0" t="169"/>
          <a:stretch/>
        </p:blipFill>
        <p:spPr>
          <a:xfrm>
            <a:off x="6731000" y="0"/>
            <a:ext cx="5461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/>
          <p:nvPr/>
        </p:nvSpPr>
        <p:spPr>
          <a:xfrm>
            <a:off x="0" y="365125"/>
            <a:ext cx="6730999" cy="1325562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518983" y="1825625"/>
            <a:ext cx="621201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Winning Alliance at 3 Districts &amp; the PNW Regional:</a:t>
            </a:r>
          </a:p>
          <a:p>
            <a:pPr indent="-207644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Auburn Mountainview District Event</a:t>
            </a:r>
          </a:p>
          <a:p>
            <a:pPr indent="-207644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/>
              <a:t>Central Washington District Event</a:t>
            </a:r>
          </a:p>
          <a:p>
            <a:pPr indent="-207644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Philomath District Event</a:t>
            </a:r>
          </a:p>
          <a:p>
            <a:pPr indent="-207644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/>
              <a:t>Portland Regional Event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Won District Chairman’s Award at </a:t>
            </a:r>
            <a:r>
              <a:rPr b="1" lang="en-US" sz="3700"/>
              <a:t>Central</a:t>
            </a:r>
          </a:p>
        </p:txBody>
      </p:sp>
      <p:sp>
        <p:nvSpPr>
          <p:cNvPr id="259" name="Shape 259"/>
          <p:cNvSpPr/>
          <p:nvPr/>
        </p:nvSpPr>
        <p:spPr>
          <a:xfrm>
            <a:off x="11353800" y="365125"/>
            <a:ext cx="838199" cy="1325562"/>
          </a:xfrm>
          <a:prstGeom prst="rect">
            <a:avLst/>
          </a:prstGeom>
          <a:solidFill>
            <a:srgbClr val="C00000">
              <a:alpha val="49803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0" y="365125"/>
            <a:ext cx="518984" cy="13255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6731000" y="365125"/>
            <a:ext cx="4622799" cy="1325562"/>
          </a:xfrm>
          <a:prstGeom prst="rect">
            <a:avLst/>
          </a:prstGeom>
          <a:solidFill>
            <a:srgbClr val="3B3838">
              <a:alpha val="8000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</a:t>
            </a:r>
            <a:r>
              <a:rPr b="1" lang="en-US" sz="6600">
                <a:solidFill>
                  <a:schemeClr val="lt1"/>
                </a:solidFill>
              </a:rPr>
              <a:t>6 </a:t>
            </a:r>
            <a:r>
              <a:rPr b="1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Competition Season</a:t>
            </a:r>
          </a:p>
        </p:txBody>
      </p:sp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Skunk Works competes with teams on a local, regional, and international level. </a:t>
            </a:r>
          </a:p>
        </p:txBody>
      </p:sp>
      <p:grpSp>
        <p:nvGrpSpPr>
          <p:cNvPr id="269" name="Shape 269"/>
          <p:cNvGrpSpPr/>
          <p:nvPr/>
        </p:nvGrpSpPr>
        <p:grpSpPr>
          <a:xfrm>
            <a:off x="937887" y="1804988"/>
            <a:ext cx="10316226" cy="4686945"/>
            <a:chOff x="937887" y="1804988"/>
            <a:chExt cx="10316226" cy="4686945"/>
          </a:xfrm>
        </p:grpSpPr>
        <p:grpSp>
          <p:nvGrpSpPr>
            <p:cNvPr id="270" name="Shape 270"/>
            <p:cNvGrpSpPr/>
            <p:nvPr/>
          </p:nvGrpSpPr>
          <p:grpSpPr>
            <a:xfrm>
              <a:off x="937887" y="1804988"/>
              <a:ext cx="10316226" cy="4686945"/>
              <a:chOff x="346444" y="1846890"/>
              <a:chExt cx="7885496" cy="3582597"/>
            </a:xfrm>
          </p:grpSpPr>
          <p:cxnSp>
            <p:nvCxnSpPr>
              <p:cNvPr id="271" name="Shape 271"/>
              <p:cNvCxnSpPr/>
              <p:nvPr/>
            </p:nvCxnSpPr>
            <p:spPr>
              <a:xfrm flipH="1">
                <a:off x="5306658" y="2633699"/>
                <a:ext cx="9625" cy="2795788"/>
              </a:xfrm>
              <a:prstGeom prst="straightConnector1">
                <a:avLst/>
              </a:prstGeom>
              <a:noFill/>
              <a:ln cap="flat" cmpd="sng" w="25400">
                <a:solidFill>
                  <a:srgbClr val="636363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72" name="Shape 272"/>
              <p:cNvSpPr/>
              <p:nvPr/>
            </p:nvSpPr>
            <p:spPr>
              <a:xfrm>
                <a:off x="5306658" y="1846890"/>
                <a:ext cx="2925282" cy="786809"/>
              </a:xfrm>
              <a:prstGeom prst="homePlate">
                <a:avLst>
                  <a:gd fmla="val 50000" name="adj"/>
                </a:avLst>
              </a:prstGeom>
              <a:solidFill>
                <a:srgbClr val="114D7C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Calibri"/>
                  <a:buNone/>
                </a:pPr>
                <a:r>
                  <a:rPr b="0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National Events</a:t>
                </a:r>
              </a:p>
            </p:txBody>
          </p:sp>
          <p:sp>
            <p:nvSpPr>
              <p:cNvPr id="273" name="Shape 273"/>
              <p:cNvSpPr/>
              <p:nvPr/>
            </p:nvSpPr>
            <p:spPr>
              <a:xfrm>
                <a:off x="2854557" y="1847741"/>
                <a:ext cx="2869273" cy="786809"/>
              </a:xfrm>
              <a:prstGeom prst="homePlate">
                <a:avLst>
                  <a:gd fmla="val 50000" name="adj"/>
                </a:avLst>
              </a:prstGeom>
              <a:solidFill>
                <a:srgbClr val="736E6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Calibri"/>
                  <a:buNone/>
                </a:pPr>
                <a:r>
                  <a:rPr b="0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Regional Events</a:t>
                </a:r>
              </a:p>
            </p:txBody>
          </p:sp>
          <p:sp>
            <p:nvSpPr>
              <p:cNvPr id="274" name="Shape 274"/>
              <p:cNvSpPr/>
              <p:nvPr/>
            </p:nvSpPr>
            <p:spPr>
              <a:xfrm>
                <a:off x="371562" y="2724433"/>
                <a:ext cx="2386526" cy="772678"/>
              </a:xfrm>
              <a:prstGeom prst="rect">
                <a:avLst/>
              </a:prstGeom>
              <a:solidFill>
                <a:srgbClr val="AD010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Calibri"/>
                  <a:buNone/>
                </a:pPr>
                <a:r>
                  <a:rPr b="0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Auburn</a:t>
                </a: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Calibri"/>
                  <a:buNone/>
                </a:pPr>
                <a:r>
                  <a:rPr b="0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Mountainview</a:t>
                </a:r>
              </a:p>
            </p:txBody>
          </p:sp>
          <p:sp>
            <p:nvSpPr>
              <p:cNvPr id="275" name="Shape 275"/>
              <p:cNvSpPr/>
              <p:nvPr/>
            </p:nvSpPr>
            <p:spPr>
              <a:xfrm>
                <a:off x="357160" y="3581401"/>
                <a:ext cx="2386526" cy="772678"/>
              </a:xfrm>
              <a:prstGeom prst="rect">
                <a:avLst/>
              </a:prstGeom>
              <a:solidFill>
                <a:srgbClr val="AD010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Calibri"/>
                  <a:buNone/>
                </a:pPr>
                <a:r>
                  <a:rPr b="0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Central</a:t>
                </a: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Calibri"/>
                  <a:buNone/>
                </a:pPr>
                <a:r>
                  <a:rPr b="0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Washington</a:t>
                </a:r>
              </a:p>
            </p:txBody>
          </p:sp>
          <p:sp>
            <p:nvSpPr>
              <p:cNvPr id="276" name="Shape 276"/>
              <p:cNvSpPr/>
              <p:nvPr/>
            </p:nvSpPr>
            <p:spPr>
              <a:xfrm>
                <a:off x="2944160" y="3329860"/>
                <a:ext cx="2296922" cy="1275761"/>
              </a:xfrm>
              <a:prstGeom prst="rect">
                <a:avLst/>
              </a:prstGeom>
              <a:solidFill>
                <a:srgbClr val="736E6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Calibri"/>
                  <a:buNone/>
                </a:pPr>
                <a:r>
                  <a:rPr b="0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PNW District Championship</a:t>
                </a:r>
              </a:p>
            </p:txBody>
          </p:sp>
          <p:sp>
            <p:nvSpPr>
              <p:cNvPr id="277" name="Shape 277"/>
              <p:cNvSpPr/>
              <p:nvPr/>
            </p:nvSpPr>
            <p:spPr>
              <a:xfrm>
                <a:off x="5439389" y="3312426"/>
                <a:ext cx="2231007" cy="1277219"/>
              </a:xfrm>
              <a:prstGeom prst="rect">
                <a:avLst/>
              </a:prstGeom>
              <a:solidFill>
                <a:srgbClr val="114D7C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Calibri"/>
                  <a:buNone/>
                </a:pPr>
                <a:r>
                  <a:rPr lang="en-US" sz="2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Houston</a:t>
                </a:r>
                <a:r>
                  <a:rPr b="0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World Championships</a:t>
                </a:r>
              </a:p>
            </p:txBody>
          </p:sp>
          <p:sp>
            <p:nvSpPr>
              <p:cNvPr id="278" name="Shape 278"/>
              <p:cNvSpPr/>
              <p:nvPr/>
            </p:nvSpPr>
            <p:spPr>
              <a:xfrm>
                <a:off x="346444" y="1846890"/>
                <a:ext cx="2890539" cy="786809"/>
              </a:xfrm>
              <a:prstGeom prst="homePlate">
                <a:avLst>
                  <a:gd fmla="val 50000" name="adj"/>
                </a:avLst>
              </a:prstGeom>
              <a:solidFill>
                <a:srgbClr val="AD0101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Calibri"/>
                  <a:buNone/>
                </a:pPr>
                <a:r>
                  <a:rPr b="0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District Events</a:t>
                </a:r>
              </a:p>
            </p:txBody>
          </p:sp>
          <p:cxnSp>
            <p:nvCxnSpPr>
              <p:cNvPr id="279" name="Shape 279"/>
              <p:cNvCxnSpPr/>
              <p:nvPr/>
            </p:nvCxnSpPr>
            <p:spPr>
              <a:xfrm>
                <a:off x="7793503" y="2632814"/>
                <a:ext cx="21265" cy="2621051"/>
              </a:xfrm>
              <a:prstGeom prst="straightConnector1">
                <a:avLst/>
              </a:prstGeom>
              <a:noFill/>
              <a:ln cap="flat" cmpd="sng" w="25400">
                <a:solidFill>
                  <a:srgbClr val="0C395D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0" name="Shape 280"/>
              <p:cNvCxnSpPr/>
              <p:nvPr/>
            </p:nvCxnSpPr>
            <p:spPr>
              <a:xfrm>
                <a:off x="2833290" y="2633697"/>
                <a:ext cx="21267" cy="2795788"/>
              </a:xfrm>
              <a:prstGeom prst="straightConnector1">
                <a:avLst/>
              </a:prstGeom>
              <a:noFill/>
              <a:ln cap="flat" cmpd="sng" w="25400">
                <a:solidFill>
                  <a:srgbClr val="81000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81" name="Shape 281"/>
            <p:cNvSpPr/>
            <p:nvPr/>
          </p:nvSpPr>
          <p:spPr>
            <a:xfrm>
              <a:off x="937887" y="5195301"/>
              <a:ext cx="3122181" cy="1014984"/>
            </a:xfrm>
            <a:prstGeom prst="rect">
              <a:avLst/>
            </a:prstGeom>
            <a:solidFill>
              <a:srgbClr val="AD010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Philomath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Oregon</a:t>
              </a:r>
            </a:p>
          </p:txBody>
        </p:sp>
      </p:grpSp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Year-Round Outreach Efforts</a:t>
            </a:r>
          </a:p>
        </p:txBody>
      </p:sp>
      <p:sp>
        <p:nvSpPr>
          <p:cNvPr id="288" name="Shape 288"/>
          <p:cNvSpPr/>
          <p:nvPr/>
        </p:nvSpPr>
        <p:spPr>
          <a:xfrm>
            <a:off x="0" y="2260600"/>
            <a:ext cx="12192000" cy="1012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3273706" y="2533106"/>
            <a:ext cx="2706623" cy="7345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AD0101"/>
                </a:solidFill>
                <a:latin typeface="Calibri"/>
                <a:ea typeface="Calibri"/>
                <a:cs typeface="Calibri"/>
                <a:sym typeface="Calibri"/>
              </a:rPr>
              <a:t>Summer Workshops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9104377" y="2614468"/>
            <a:ext cx="2706623" cy="6531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Noto Sans Symbols"/>
              <a:buNone/>
            </a:pPr>
            <a:r>
              <a:rPr b="1" i="1" lang="en-US" sz="2400" u="none" cap="none" strike="noStrike">
                <a:solidFill>
                  <a:srgbClr val="AD0101"/>
                </a:solidFill>
                <a:latin typeface="Calibri"/>
                <a:ea typeface="Calibri"/>
                <a:cs typeface="Calibri"/>
                <a:sym typeface="Calibri"/>
              </a:rPr>
              <a:t>FRC</a:t>
            </a:r>
            <a:r>
              <a:rPr b="1" i="0" lang="en-US" sz="2400" u="none" cap="none" strike="noStrike">
                <a:solidFill>
                  <a:srgbClr val="AD0101"/>
                </a:solidFill>
                <a:latin typeface="Calibri"/>
                <a:ea typeface="Calibri"/>
                <a:cs typeface="Calibri"/>
                <a:sym typeface="Calibri"/>
              </a:rPr>
              <a:t> Workshops</a:t>
            </a:r>
          </a:p>
        </p:txBody>
      </p:sp>
      <p:sp>
        <p:nvSpPr>
          <p:cNvPr id="291" name="Shape 291"/>
          <p:cNvSpPr/>
          <p:nvPr/>
        </p:nvSpPr>
        <p:spPr>
          <a:xfrm>
            <a:off x="6184798" y="2436635"/>
            <a:ext cx="2706623" cy="8309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400" u="none" cap="none" strike="noStrike">
                <a:solidFill>
                  <a:srgbClr val="AD0101"/>
                </a:solidFill>
                <a:latin typeface="Calibri"/>
                <a:ea typeface="Calibri"/>
                <a:cs typeface="Calibri"/>
                <a:sym typeface="Calibri"/>
              </a:rPr>
              <a:t>Business Outreach/ Engagement</a:t>
            </a:r>
          </a:p>
        </p:txBody>
      </p:sp>
      <p:sp>
        <p:nvSpPr>
          <p:cNvPr id="292" name="Shape 292"/>
          <p:cNvSpPr/>
          <p:nvPr/>
        </p:nvSpPr>
        <p:spPr>
          <a:xfrm>
            <a:off x="378885" y="2436635"/>
            <a:ext cx="2706623" cy="8309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400" u="none" cap="none" strike="noStrike">
                <a:solidFill>
                  <a:srgbClr val="AD0101"/>
                </a:solidFill>
                <a:latin typeface="Calibri"/>
                <a:ea typeface="Calibri"/>
                <a:cs typeface="Calibri"/>
                <a:sym typeface="Calibri"/>
              </a:rPr>
              <a:t>Community &amp; Industry Events</a:t>
            </a:r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1923" y="3535701"/>
            <a:ext cx="2690190" cy="203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8885" y="3535701"/>
            <a:ext cx="2690190" cy="201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04403" y="3539066"/>
            <a:ext cx="2706596" cy="202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84960" y="3535701"/>
            <a:ext cx="2706596" cy="204875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/>
          <p:nvPr/>
        </p:nvSpPr>
        <p:spPr>
          <a:xfrm>
            <a:off x="0" y="3342453"/>
            <a:ext cx="12192000" cy="1012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0" y="5679110"/>
            <a:ext cx="12192000" cy="1012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Sponsors Support is used in Many Ways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518983" y="1825625"/>
            <a:ext cx="1167301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❖"/>
            </a:pPr>
            <a:r>
              <a:rPr b="1" i="0" lang="en-US" sz="4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Robot Construction</a:t>
            </a: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❖"/>
            </a:pPr>
            <a:r>
              <a:rPr b="1" i="0" lang="en-US" sz="4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Practice Field</a:t>
            </a: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❖"/>
            </a:pPr>
            <a:r>
              <a:rPr b="1" i="0" lang="en-US" sz="4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Travel Expenses </a:t>
            </a: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SzPct val="100000"/>
              <a:buFont typeface="Noto Sans Symbols"/>
              <a:buChar char="❖"/>
            </a:pPr>
            <a:r>
              <a:rPr b="1" i="0" lang="en-US" sz="4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Outreach Opportunities</a:t>
            </a: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 b="12500" l="23220" r="27170" t="13984"/>
          <a:stretch/>
        </p:blipFill>
        <p:spPr>
          <a:xfrm>
            <a:off x="7057109" y="2010558"/>
            <a:ext cx="4296691" cy="3979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Getting Involved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518983" y="1825625"/>
            <a:ext cx="1167301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❖"/>
            </a:pPr>
            <a:r>
              <a:rPr b="1" i="0" lang="en-US" sz="4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Mentoring</a:t>
            </a: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❖"/>
            </a:pPr>
            <a:r>
              <a:rPr b="1" i="0" lang="en-US" sz="4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Monetary Support</a:t>
            </a: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❖"/>
            </a:pPr>
            <a:r>
              <a:rPr b="1" i="0" lang="en-US" sz="4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In-Kind Services</a:t>
            </a: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SzPct val="100000"/>
              <a:buFont typeface="Noto Sans Symbols"/>
              <a:buChar char="❖"/>
            </a:pPr>
            <a:r>
              <a:rPr b="1" i="0" lang="en-US" sz="4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Internships</a:t>
            </a:r>
          </a:p>
        </p:txBody>
      </p:sp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0739" y="1900227"/>
            <a:ext cx="5453061" cy="4089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xmlns:r="http://schemas.openxmlformats.org/officeDocument/2006/relationships" name="Skunk Works Reboot">
  <a:themeElements>
    <a:clrScheme name="Skunk Works Reboot">
      <a:dk1>
        <a:srgbClr val="000000"/>
      </a:dk1>
      <a:lt1>
        <a:srgbClr val="FFFFFF"/>
      </a:lt1>
      <a:dk2>
        <a:srgbClr val="424242"/>
      </a:dk2>
      <a:lt2>
        <a:srgbClr val="E7E6E6"/>
      </a:lt2>
      <a:accent1>
        <a:srgbClr val="941100"/>
      </a:accent1>
      <a:accent2>
        <a:srgbClr val="FF2600"/>
      </a:accent2>
      <a:accent3>
        <a:srgbClr val="FF7D78"/>
      </a:accent3>
      <a:accent4>
        <a:srgbClr val="212121"/>
      </a:accent4>
      <a:accent5>
        <a:srgbClr val="5E5E5E"/>
      </a:accent5>
      <a:accent6>
        <a:srgbClr val="929292"/>
      </a:accent6>
      <a:hlink>
        <a:srgbClr val="FF2F92"/>
      </a:hlink>
      <a:folHlink>
        <a:srgbClr val="FF8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